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6" r:id="rId3"/>
    <p:sldId id="259" r:id="rId4"/>
    <p:sldId id="257" r:id="rId5"/>
    <p:sldId id="258" r:id="rId6"/>
    <p:sldId id="260" r:id="rId7"/>
    <p:sldId id="273" r:id="rId8"/>
    <p:sldId id="277" r:id="rId9"/>
    <p:sldId id="272" r:id="rId10"/>
    <p:sldId id="278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2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5D7D-DD4C-4296-825A-CA403829193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4536-CC2D-472B-9E34-D4848732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15A94-FDE6-4DE4-9604-2257E5DFE06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34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4536-CC2D-472B-9E34-D4848732B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14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1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18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97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5533" y="912814"/>
            <a:ext cx="25908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3" y="912814"/>
            <a:ext cx="75692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5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ECA5-F3F9-4B53-BC11-6F1490B754B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CCE2-26A9-4F18-8329-56E3C48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133" y="912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3133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pic>
        <p:nvPicPr>
          <p:cNvPr id="1029" name="Picture 5" descr="CWCSPR_slide_template.pd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0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pitchFamily="-112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g_EHH_74F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912814"/>
            <a:ext cx="11015133" cy="1982786"/>
          </a:xfrm>
          <a:noFill/>
        </p:spPr>
        <p:txBody>
          <a:bodyPr/>
          <a:lstStyle/>
          <a:p>
            <a:pPr algn="ctr" eaLnBrk="1" hangingPunct="1"/>
            <a:r>
              <a:rPr lang="en-US" sz="4000" dirty="0"/>
              <a:t>Challenges of Borehole Communication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Oil Wells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4876800"/>
            <a:ext cx="5994400" cy="1143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CWCSPR Research Day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March 29,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2400" y="2819403"/>
            <a:ext cx="934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Ali Abdi, PhD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Electrical &amp; Computer Engineering Dept., NJIT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PhD advisee: A. Alenezi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94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Laboratory Setup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6" y="2724431"/>
            <a:ext cx="4828664" cy="3819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533568" y="3861172"/>
            <a:ext cx="99695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04930" y="4013572"/>
            <a:ext cx="99695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67" y="2721917"/>
            <a:ext cx="4793794" cy="38195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4657" y="1523753"/>
            <a:ext cx="9378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 Drill string constructed using 6 pipes and 5 tool-joints.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876152" y="2132162"/>
            <a:ext cx="969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 Two accelerometers to measure signal at the other end.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4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Excited one end of the </a:t>
            </a:r>
            <a:r>
              <a:rPr lang="en-US" b="1" dirty="0" smtClean="0">
                <a:solidFill>
                  <a:srgbClr val="C00000"/>
                </a:solidFill>
              </a:rPr>
              <a:t>drill-string </a:t>
            </a:r>
            <a:r>
              <a:rPr lang="en-US" b="1" dirty="0">
                <a:solidFill>
                  <a:srgbClr val="C00000"/>
                </a:solidFill>
              </a:rPr>
              <a:t>using a steel tool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1" y="2799291"/>
            <a:ext cx="5085962" cy="38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70" y="3008243"/>
            <a:ext cx="5335270" cy="35997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44657" y="1726879"/>
            <a:ext cx="1096216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Impulse and frequency responses of the signal are shown below.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We can see the stop-bands and pass-bands in the frequency response.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4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Excited one end of the drill-string using a steel </a:t>
            </a:r>
            <a:r>
              <a:rPr lang="en-US" b="1" dirty="0" smtClean="0">
                <a:solidFill>
                  <a:srgbClr val="C00000"/>
                </a:solidFill>
              </a:rPr>
              <a:t>tool </a:t>
            </a:r>
            <a:r>
              <a:rPr lang="en-US" b="1" dirty="0">
                <a:solidFill>
                  <a:srgbClr val="C00000"/>
                </a:solidFill>
              </a:rPr>
              <a:t>(cont’d)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" y="2653518"/>
            <a:ext cx="5085962" cy="38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2653519"/>
            <a:ext cx="5336540" cy="3801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38200" y="1722809"/>
            <a:ext cx="78147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Zoomed in frequency responses are shown below.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Both sensors show almost similar response.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2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Drill-string with a tool-joint added to the receiver pipe’s end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7" y="2385388"/>
            <a:ext cx="5911282" cy="379012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9" y="2600903"/>
            <a:ext cx="5336540" cy="370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5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Drill-string with a tool-joint added to the receiver pipe’s end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(cont’d)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5" y="2560751"/>
            <a:ext cx="5085962" cy="38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60" y="2772267"/>
            <a:ext cx="5336540" cy="355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Ultrasonic Actuator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52" y="1690688"/>
            <a:ext cx="10515600" cy="113134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Magnetostrictive</a:t>
            </a:r>
            <a:r>
              <a:rPr lang="en-US" dirty="0" smtClean="0"/>
              <a:t> transducer can generate signals with frequency up to 20 KHz.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0" y="3016251"/>
            <a:ext cx="4916557" cy="3687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09" y="3016251"/>
            <a:ext cx="5817705" cy="36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Ultrasonic Actuator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796"/>
          </a:xfrm>
        </p:spPr>
        <p:txBody>
          <a:bodyPr/>
          <a:lstStyle/>
          <a:p>
            <a:r>
              <a:rPr lang="en-US" dirty="0" smtClean="0"/>
              <a:t>Transmitting a sinusoidal </a:t>
            </a:r>
            <a:r>
              <a:rPr lang="en-US" dirty="0"/>
              <a:t>signal </a:t>
            </a:r>
            <a:r>
              <a:rPr lang="en-US" dirty="0" smtClean="0"/>
              <a:t>at </a:t>
            </a:r>
            <a:r>
              <a:rPr lang="en-US" dirty="0"/>
              <a:t>18 KHz over a single pipe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2738230"/>
            <a:ext cx="53340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82" y="2777124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9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Work in Progress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7741"/>
          </a:xfrm>
        </p:spPr>
        <p:txBody>
          <a:bodyPr/>
          <a:lstStyle/>
          <a:p>
            <a:r>
              <a:rPr lang="en-US" dirty="0" smtClean="0"/>
              <a:t>Optimal equalizer </a:t>
            </a:r>
            <a:r>
              <a:rPr lang="en-US" smtClean="0"/>
              <a:t>and preprocessor </a:t>
            </a:r>
            <a:r>
              <a:rPr lang="en-US" dirty="0" smtClean="0"/>
              <a:t>design </a:t>
            </a:r>
          </a:p>
          <a:p>
            <a:endParaRPr lang="en-US" dirty="0" smtClean="0"/>
          </a:p>
          <a:p>
            <a:r>
              <a:rPr lang="en-US" dirty="0" smtClean="0"/>
              <a:t>More effective noise cancellation methods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0301"/>
          </a:xfrm>
        </p:spPr>
        <p:txBody>
          <a:bodyPr>
            <a:normAutofit/>
          </a:bodyPr>
          <a:lstStyle/>
          <a:p>
            <a:pPr algn="ctr"/>
            <a:r>
              <a:rPr lang="en-US" sz="9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  <a:endParaRPr lang="en-US" sz="9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Extraction of Oil and Gas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5889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Oil and natural gas reservoirs are located more than 2 miles underground</a:t>
            </a:r>
          </a:p>
          <a:p>
            <a:r>
              <a:rPr lang="en-US" dirty="0" smtClean="0"/>
              <a:t>Have to drill wells to extract oil and gas</a:t>
            </a:r>
          </a:p>
          <a:p>
            <a:r>
              <a:rPr lang="en-US" dirty="0" smtClean="0"/>
              <a:t>The drill operator needs to have information about the environment that facing the drill bit.</a:t>
            </a:r>
          </a:p>
          <a:p>
            <a:r>
              <a:rPr lang="en-US" dirty="0" smtClean="0"/>
              <a:t>Different sensors placed close to the drill bit to gather information about the parameters downhole, e.g., pressure, temperature, torque,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43009" y="1584642"/>
            <a:ext cx="3276600" cy="4608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non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 smtClean="0"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200" dirty="0">
              <a:effectLst/>
              <a:latin typeface="Times New Roman"/>
              <a:ea typeface="Times New Roman"/>
              <a:cs typeface="Arial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Drill string underneath an oil rig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Calibri"/>
                <a:cs typeface="Arial"/>
              </a:rPr>
              <a:t>Image from </a:t>
            </a:r>
            <a:r>
              <a:rPr lang="en-US" sz="700" dirty="0">
                <a:effectLst/>
                <a:latin typeface="Calibri"/>
                <a:ea typeface="Calibri"/>
                <a:cs typeface="Arial"/>
              </a:rPr>
              <a:t>http://www.daviddarling.info/encyclopedia/P/petroleum.html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57" y="1836737"/>
            <a:ext cx="2632075" cy="37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Logging While Drilling?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cost of well drilling</a:t>
            </a:r>
          </a:p>
          <a:p>
            <a:r>
              <a:rPr lang="en-US" dirty="0" smtClean="0"/>
              <a:t>Avoid drilling risks </a:t>
            </a:r>
          </a:p>
          <a:p>
            <a:r>
              <a:rPr lang="en-US" dirty="0" smtClean="0"/>
              <a:t>Reduce the time of drilling operations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 Short Video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Black Gold, Part 1, Watch 1:50-3:20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Telemetry Methods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1825625"/>
            <a:ext cx="9725891" cy="435133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Wireline Telemetry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Interferes with drilling operations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Expensive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Prone to failure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Mud-Pulse Telemetry</a:t>
            </a:r>
          </a:p>
          <a:p>
            <a:pPr marL="0" indent="0">
              <a:buNone/>
            </a:pPr>
            <a:r>
              <a:rPr lang="en-US" dirty="0" smtClean="0"/>
              <a:t>   Very low data rates, typically less than 10 bits/sec.</a:t>
            </a:r>
          </a:p>
        </p:txBody>
      </p:sp>
      <p:pic>
        <p:nvPicPr>
          <p:cNvPr id="1026" name="Picture 2" descr="http://1.bp.blogspot.com/-V6uB4rMUz8k/TicBSv4E0TI/AAAAAAAAAV4/ASSi9l0OteQ/s1600/MWD+Positive+Mud+Pulse+Tele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998813"/>
            <a:ext cx="1590675" cy="5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365125"/>
            <a:ext cx="11714922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Wireless Telemetry Using Acoustic Waves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1" y="2306150"/>
            <a:ext cx="69549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Advantage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Acoustic waves can carry data up and down the drill-string without interrupting the drilling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Challenges </a:t>
            </a:r>
          </a:p>
          <a:p>
            <a:pPr>
              <a:buFontTx/>
              <a:buChar char="-"/>
            </a:pPr>
            <a:r>
              <a:rPr lang="en-US" dirty="0" smtClean="0"/>
              <a:t>Attenuation and reflections due to impedance mismatch at the pipes joints</a:t>
            </a:r>
          </a:p>
          <a:p>
            <a:pPr>
              <a:buFontTx/>
              <a:buChar char="-"/>
            </a:pPr>
            <a:r>
              <a:rPr lang="en-US" dirty="0" smtClean="0"/>
              <a:t>Downhole and surface noise sources produce substantial in-band noise power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32160" y="1235003"/>
            <a:ext cx="1371600" cy="5428422"/>
            <a:chOff x="0" y="0"/>
            <a:chExt cx="1371600" cy="559117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371600" cy="5591175"/>
              <a:chOff x="0" y="0"/>
              <a:chExt cx="1371600" cy="55911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75" y="0"/>
                <a:ext cx="400050" cy="1247775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1133475"/>
                <a:ext cx="1371600" cy="44577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90550" y="1143000"/>
                <a:ext cx="123825" cy="4057650"/>
                <a:chOff x="0" y="0"/>
                <a:chExt cx="123825" cy="405765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1971675"/>
                  <a:ext cx="114300" cy="10477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123825" cy="1971675"/>
                  <a:chOff x="0" y="0"/>
                  <a:chExt cx="123825" cy="1971675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38100" y="0"/>
                    <a:ext cx="45085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590550"/>
                    <a:ext cx="114300" cy="10477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8100" y="1390650"/>
                    <a:ext cx="45719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8100" y="695325"/>
                    <a:ext cx="45719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9525" y="1285875"/>
                    <a:ext cx="114300" cy="10477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0" y="2085975"/>
                  <a:ext cx="123825" cy="1971675"/>
                  <a:chOff x="0" y="0"/>
                  <a:chExt cx="123825" cy="1971675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8100" y="0"/>
                    <a:ext cx="45085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0" y="590550"/>
                    <a:ext cx="114300" cy="10477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8100" y="1390650"/>
                    <a:ext cx="45719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38100" y="695325"/>
                    <a:ext cx="45719" cy="5810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9525" y="1285875"/>
                    <a:ext cx="114300" cy="104775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575" y="771525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2875" y="800100"/>
                <a:ext cx="352425" cy="352425"/>
              </a:xfrm>
              <a:prstGeom prst="rect">
                <a:avLst/>
              </a:prstGeom>
            </p:spPr>
          </p:pic>
          <p:sp>
            <p:nvSpPr>
              <p:cNvPr id="12" name="Text Box 123"/>
              <p:cNvSpPr txBox="1"/>
              <p:nvPr/>
            </p:nvSpPr>
            <p:spPr>
              <a:xfrm>
                <a:off x="438150" y="781050"/>
                <a:ext cx="419100" cy="40005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Rx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" y="4810716"/>
                <a:ext cx="379390" cy="448944"/>
              </a:xfrm>
              <a:prstGeom prst="rect">
                <a:avLst/>
              </a:prstGeom>
            </p:spPr>
          </p:pic>
        </p:grpSp>
        <p:sp>
          <p:nvSpPr>
            <p:cNvPr id="6" name="Text Box 124"/>
            <p:cNvSpPr txBox="1"/>
            <p:nvPr/>
          </p:nvSpPr>
          <p:spPr>
            <a:xfrm>
              <a:off x="466725" y="5124450"/>
              <a:ext cx="419100" cy="4000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Tx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402163" y="5234933"/>
            <a:ext cx="2573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from </a:t>
            </a:r>
            <a:r>
              <a:rPr lang="en-US" sz="1400" dirty="0"/>
              <a:t>“Acoustic channel model for adaptive downhole communication over deep drill strings,” M. A. Gutierrez-Estevez, et al., ICASSP 2013.</a:t>
            </a:r>
          </a:p>
        </p:txBody>
      </p:sp>
    </p:spTree>
    <p:extLst>
      <p:ext uri="{BB962C8B-B14F-4D97-AF65-F5344CB8AC3E}">
        <p14:creationId xmlns:p14="http://schemas.microsoft.com/office/powerpoint/2010/main" val="28718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Acoustic Wave Propagation in Drill Strings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(1)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U: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Up-going wave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Down-going wave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8412233" y="1738400"/>
            <a:ext cx="2221865" cy="1728470"/>
            <a:chOff x="0" y="0"/>
            <a:chExt cx="2222269" cy="1729048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2222269" cy="759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098" y="759230"/>
              <a:ext cx="1241368" cy="969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1"/>
                <p:cNvSpPr txBox="1"/>
                <p:nvPr/>
              </p:nvSpPr>
              <p:spPr>
                <a:xfrm>
                  <a:off x="1413163" y="421179"/>
                  <a:ext cx="393065" cy="31559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163" y="421179"/>
                  <a:ext cx="393065" cy="3155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V="1">
              <a:off x="1496291" y="443346"/>
              <a:ext cx="0" cy="310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52"/>
                <p:cNvSpPr txBox="1"/>
                <p:nvPr/>
              </p:nvSpPr>
              <p:spPr>
                <a:xfrm>
                  <a:off x="1256589" y="910089"/>
                  <a:ext cx="393469" cy="31588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589" y="910089"/>
                  <a:ext cx="393469" cy="3158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V="1">
              <a:off x="1496291" y="742604"/>
              <a:ext cx="0" cy="310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53"/>
                <p:cNvSpPr txBox="1"/>
                <p:nvPr/>
              </p:nvSpPr>
              <p:spPr>
                <a:xfrm>
                  <a:off x="526472" y="415637"/>
                  <a:ext cx="393469" cy="31588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72" y="415637"/>
                  <a:ext cx="393469" cy="3158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>
              <a:off x="836814" y="432262"/>
              <a:ext cx="5542" cy="343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54"/>
                <p:cNvSpPr txBox="1"/>
                <p:nvPr/>
              </p:nvSpPr>
              <p:spPr>
                <a:xfrm>
                  <a:off x="576349" y="853440"/>
                  <a:ext cx="393469" cy="31588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49" y="853440"/>
                  <a:ext cx="393469" cy="3158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842356" y="775855"/>
              <a:ext cx="5542" cy="343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579886" y="4228466"/>
            <a:ext cx="2177415" cy="2083434"/>
            <a:chOff x="0" y="0"/>
            <a:chExt cx="2177863" cy="2083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3"/>
                <p:cNvSpPr txBox="1"/>
                <p:nvPr/>
              </p:nvSpPr>
              <p:spPr>
                <a:xfrm>
                  <a:off x="1784466" y="853440"/>
                  <a:ext cx="393397" cy="31577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𝐿</m:t>
                        </m:r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 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466" y="853440"/>
                  <a:ext cx="393397" cy="315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0" y="5542"/>
              <a:ext cx="1839884" cy="2067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63"/>
                <p:cNvSpPr txBox="1"/>
                <p:nvPr/>
              </p:nvSpPr>
              <p:spPr>
                <a:xfrm>
                  <a:off x="1418706" y="1745673"/>
                  <a:ext cx="393397" cy="31577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solidFill>
                    <a:sysClr val="window" lastClr="FFFFFF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706" y="1745673"/>
                  <a:ext cx="393397" cy="315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6350">
                  <a:solidFill>
                    <a:sysClr val="window" lastClr="FFFFFF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V="1">
              <a:off x="1512916" y="1773382"/>
              <a:ext cx="0" cy="2881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64"/>
                <p:cNvSpPr txBox="1"/>
                <p:nvPr/>
              </p:nvSpPr>
              <p:spPr>
                <a:xfrm>
                  <a:off x="249382" y="1717964"/>
                  <a:ext cx="393397" cy="31577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82" y="1717964"/>
                  <a:ext cx="393397" cy="315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354676" y="1762299"/>
              <a:ext cx="5542" cy="310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65"/>
                <p:cNvSpPr txBox="1"/>
                <p:nvPr/>
              </p:nvSpPr>
              <p:spPr>
                <a:xfrm>
                  <a:off x="1357746" y="16626"/>
                  <a:ext cx="393397" cy="31577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𝑈</m:t>
                        </m:r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 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746" y="16626"/>
                  <a:ext cx="393397" cy="315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 flipV="1">
              <a:off x="1479666" y="11084"/>
              <a:ext cx="0" cy="2881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66"/>
                <p:cNvSpPr txBox="1"/>
                <p:nvPr/>
              </p:nvSpPr>
              <p:spPr>
                <a:xfrm>
                  <a:off x="221673" y="11084"/>
                  <a:ext cx="393397" cy="31577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73" y="11084"/>
                  <a:ext cx="393397" cy="315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H="1">
              <a:off x="343593" y="11084"/>
              <a:ext cx="5542" cy="310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906386" y="0"/>
              <a:ext cx="16626" cy="20837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839884" y="0"/>
              <a:ext cx="149629" cy="5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823258" y="2067099"/>
              <a:ext cx="149629" cy="5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16833" y="4924826"/>
                <a:ext cx="5480159" cy="889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𝑗𝑤𝑇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𝑗𝑤𝑇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</a:t>
                </a:r>
                <a:endParaRPr lang="en-US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3" y="4924826"/>
                <a:ext cx="5480159" cy="88992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0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Acoustic </a:t>
            </a:r>
            <a:r>
              <a:rPr lang="en-US" b="1" dirty="0" smtClean="0">
                <a:solidFill>
                  <a:srgbClr val="C00000"/>
                </a:solidFill>
              </a:rPr>
              <a:t>Wave Propagation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Drill Strings </a:t>
            </a:r>
            <a:r>
              <a:rPr lang="en-US" sz="2800" b="1" dirty="0" smtClean="0">
                <a:solidFill>
                  <a:srgbClr val="C00000"/>
                </a:solidFill>
              </a:rPr>
              <a:t>(cont’d)</a:t>
            </a:r>
            <a:endParaRPr 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𝑗𝑤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𝑗𝑤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𝑗𝑤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𝑗𝑤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63065" y="2173827"/>
            <a:ext cx="1390745" cy="4319738"/>
            <a:chOff x="0" y="0"/>
            <a:chExt cx="1390996" cy="2909453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836814" y="2659933"/>
              <a:ext cx="5542" cy="221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0" y="0"/>
              <a:ext cx="1390996" cy="2909453"/>
              <a:chOff x="0" y="0"/>
              <a:chExt cx="1390996" cy="290945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80654" y="1784466"/>
                <a:ext cx="310342" cy="404322"/>
                <a:chOff x="0" y="0"/>
                <a:chExt cx="310342" cy="404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 Box 22"/>
                    <p:cNvSpPr txBox="1"/>
                    <p:nvPr/>
                  </p:nvSpPr>
                  <p:spPr>
                    <a:xfrm>
                      <a:off x="0" y="94211"/>
                      <a:ext cx="310342" cy="2438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 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94211"/>
                      <a:ext cx="310342" cy="243840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 w="6350">
                      <a:solidFill>
                        <a:schemeClr val="bg1"/>
                      </a:solidFill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254924" y="0"/>
                  <a:ext cx="5542" cy="4043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 Box 15"/>
                  <p:cNvSpPr txBox="1"/>
                  <p:nvPr/>
                </p:nvSpPr>
                <p:spPr>
                  <a:xfrm>
                    <a:off x="471112" y="2715490"/>
                    <a:ext cx="304800" cy="19396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𝑇𝑥</m:t>
                          </m:r>
                        </m:oMath>
                      </m:oMathPara>
                    </a14:m>
                    <a:endParaRPr lang="en-US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 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112" y="2715490"/>
                    <a:ext cx="304800" cy="19396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 Box 14"/>
                  <p:cNvSpPr txBox="1"/>
                  <p:nvPr/>
                </p:nvSpPr>
                <p:spPr>
                  <a:xfrm>
                    <a:off x="648393" y="110837"/>
                    <a:ext cx="304800" cy="19396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𝑅𝑥</m:t>
                          </m:r>
                        </m:oMath>
                      </m:oMathPara>
                    </a14:m>
                    <a:endPara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393" y="110837"/>
                    <a:ext cx="304800" cy="19396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/>
              <p:cNvGrpSpPr/>
              <p:nvPr/>
            </p:nvGrpSpPr>
            <p:grpSpPr>
              <a:xfrm>
                <a:off x="243840" y="0"/>
                <a:ext cx="869315" cy="2881630"/>
                <a:chOff x="0" y="0"/>
                <a:chExt cx="869603" cy="288163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88422" y="1097280"/>
                  <a:ext cx="504305" cy="68718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0" y="692727"/>
                  <a:ext cx="858982" cy="39901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9505" y="2194560"/>
                  <a:ext cx="504190" cy="68707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083" y="1790007"/>
                  <a:ext cx="858520" cy="3987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77338" y="0"/>
                  <a:ext cx="504190" cy="68707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676102" y="283591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831273" y="2177935"/>
                <a:ext cx="0" cy="2604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554182" y="2200102"/>
                <a:ext cx="5541" cy="2715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831273" y="1923011"/>
                <a:ext cx="0" cy="260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665018" y="166255"/>
                <a:ext cx="45085" cy="450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792480" y="415637"/>
                <a:ext cx="0" cy="260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798022" y="1330037"/>
                <a:ext cx="0" cy="2604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809105" y="820189"/>
                <a:ext cx="0" cy="2604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48640" y="1169324"/>
                <a:ext cx="5080" cy="2711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54182" y="1823259"/>
                <a:ext cx="5541" cy="2715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37556" y="764771"/>
                <a:ext cx="5541" cy="2715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0" y="1102822"/>
                <a:ext cx="310342" cy="686898"/>
                <a:chOff x="0" y="-127462"/>
                <a:chExt cx="310342" cy="6868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 Box 27"/>
                    <p:cNvSpPr txBox="1"/>
                    <p:nvPr/>
                  </p:nvSpPr>
                  <p:spPr>
                    <a:xfrm>
                      <a:off x="0" y="94211"/>
                      <a:ext cx="310342" cy="2438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800" i="1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 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94211"/>
                      <a:ext cx="310342" cy="24384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  <a:ln w="6350">
                      <a:solidFill>
                        <a:schemeClr val="bg1"/>
                      </a:solidFill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271145" y="-127462"/>
                  <a:ext cx="0" cy="68689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200" y="5197048"/>
                <a:ext cx="8524834" cy="884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⏟"/>
                          <m:ctrlPr>
                            <a:rPr lang="en-US" sz="28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……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</m:sSub>
                        </m:e>
                      </m:groupChr>
                      <m:r>
                        <a:rPr lang="en-US" sz="2800" i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7048"/>
                <a:ext cx="8524834" cy="8845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Drill String Channel Model Using Transfer Matrix Method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1782" y="1865875"/>
            <a:ext cx="5943599" cy="992504"/>
            <a:chOff x="0" y="0"/>
            <a:chExt cx="5943599" cy="99250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5943599" cy="992504"/>
              <a:chOff x="0" y="0"/>
              <a:chExt cx="6267615" cy="10474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 Box 94"/>
                  <p:cNvSpPr txBox="1"/>
                  <p:nvPr/>
                </p:nvSpPr>
                <p:spPr>
                  <a:xfrm>
                    <a:off x="836815" y="792480"/>
                    <a:ext cx="548640" cy="25492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 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815" y="792480"/>
                    <a:ext cx="548640" cy="25492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6350">
                    <a:solidFill>
                      <a:schemeClr val="bg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 Box 93"/>
                  <p:cNvSpPr txBox="1"/>
                  <p:nvPr/>
                </p:nvSpPr>
                <p:spPr>
                  <a:xfrm>
                    <a:off x="1546168" y="0"/>
                    <a:ext cx="548640" cy="25492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6168" y="0"/>
                    <a:ext cx="548640" cy="25492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6350">
                    <a:solidFill>
                      <a:schemeClr val="bg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/>
              <p:cNvGrpSpPr/>
              <p:nvPr/>
            </p:nvGrpSpPr>
            <p:grpSpPr>
              <a:xfrm>
                <a:off x="0" y="77585"/>
                <a:ext cx="6267615" cy="775856"/>
                <a:chOff x="0" y="0"/>
                <a:chExt cx="6267615" cy="77585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1352204" cy="725979"/>
                  <a:chOff x="0" y="0"/>
                  <a:chExt cx="1352204" cy="725979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853440" y="0"/>
                    <a:ext cx="498764" cy="7259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0" y="155171"/>
                    <a:ext cx="853440" cy="3823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4062153" y="49877"/>
                  <a:ext cx="1352204" cy="725979"/>
                  <a:chOff x="0" y="0"/>
                  <a:chExt cx="1352204" cy="72597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53440" y="0"/>
                    <a:ext cx="498764" cy="7259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155171"/>
                    <a:ext cx="853440" cy="3823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2709949" y="49877"/>
                  <a:ext cx="1351742" cy="725805"/>
                  <a:chOff x="0" y="0"/>
                  <a:chExt cx="1352206" cy="725979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853442" y="0"/>
                    <a:ext cx="498764" cy="7259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0" y="155171"/>
                    <a:ext cx="853440" cy="3823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357746" y="33251"/>
                  <a:ext cx="1352204" cy="725979"/>
                  <a:chOff x="0" y="0"/>
                  <a:chExt cx="1352204" cy="725979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853440" y="0"/>
                    <a:ext cx="498764" cy="7259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0" y="155171"/>
                    <a:ext cx="853440" cy="3823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5414357" y="216131"/>
                  <a:ext cx="853258" cy="3822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1352204" y="177338"/>
                <a:ext cx="870100" cy="110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825731" y="853440"/>
                <a:ext cx="5486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96"/>
                <p:cNvSpPr txBox="1"/>
                <p:nvPr/>
              </p:nvSpPr>
              <p:spPr>
                <a:xfrm>
                  <a:off x="27709" y="299258"/>
                  <a:ext cx="514985" cy="26543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800"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9" y="299258"/>
                  <a:ext cx="514985" cy="2654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99"/>
                <p:cNvSpPr txBox="1"/>
                <p:nvPr/>
              </p:nvSpPr>
              <p:spPr>
                <a:xfrm>
                  <a:off x="5248102" y="326967"/>
                  <a:ext cx="659476" cy="26600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sz="800"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 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102" y="326967"/>
                  <a:ext cx="659476" cy="2660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6350"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Content Placeholder 25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49" y="3304743"/>
            <a:ext cx="6470694" cy="335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6" y="3308818"/>
            <a:ext cx="5336540" cy="3352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2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Additive Noise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3327" cy="4351338"/>
          </a:xfrm>
        </p:spPr>
        <p:txBody>
          <a:bodyPr/>
          <a:lstStyle/>
          <a:p>
            <a:r>
              <a:rPr lang="en-US" dirty="0" smtClean="0"/>
              <a:t>There are two main </a:t>
            </a:r>
            <a:r>
              <a:rPr lang="en-US" dirty="0"/>
              <a:t>noise </a:t>
            </a:r>
            <a:r>
              <a:rPr lang="en-US" dirty="0" smtClean="0"/>
              <a:t>sources:</a:t>
            </a:r>
            <a:endParaRPr lang="en-US" sz="2400" dirty="0"/>
          </a:p>
          <a:p>
            <a:pPr lvl="2">
              <a:buFontTx/>
              <a:buChar char="-"/>
            </a:pPr>
            <a:r>
              <a:rPr lang="en-US" sz="2400" dirty="0"/>
              <a:t>Surface Noise</a:t>
            </a:r>
          </a:p>
          <a:p>
            <a:pPr lvl="2">
              <a:buFontTx/>
              <a:buChar char="-"/>
            </a:pPr>
            <a:r>
              <a:rPr lang="en-US" sz="2400" dirty="0"/>
              <a:t>Drill-bit Noise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Noise power is comparable to the received signal power</a:t>
            </a:r>
          </a:p>
          <a:p>
            <a:endParaRPr lang="en-US" dirty="0"/>
          </a:p>
          <a:p>
            <a:r>
              <a:rPr lang="en-US" dirty="0" smtClean="0"/>
              <a:t>Surface noise is the dominant noise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23" y="1435781"/>
            <a:ext cx="2366196" cy="4297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947" y="1502209"/>
            <a:ext cx="1477740" cy="4025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5710" y="5791314"/>
            <a:ext cx="361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 from “Directional </a:t>
            </a:r>
            <a:r>
              <a:rPr lang="en-US" sz="1400" dirty="0"/>
              <a:t>propagation cancellation for acoustic communication along the drill string,” S. </a:t>
            </a:r>
            <a:r>
              <a:rPr lang="en-US" sz="1400" dirty="0" err="1" smtClean="0"/>
              <a:t>Sinanovic</a:t>
            </a:r>
            <a:r>
              <a:rPr lang="en-US" sz="1400" dirty="0"/>
              <a:t>, et al., ICASSP 2006</a:t>
            </a:r>
          </a:p>
        </p:txBody>
      </p:sp>
    </p:spTree>
    <p:extLst>
      <p:ext uri="{BB962C8B-B14F-4D97-AF65-F5344CB8AC3E}">
        <p14:creationId xmlns:p14="http://schemas.microsoft.com/office/powerpoint/2010/main" val="2610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"/>
      </a:majorFont>
      <a:minorFont>
        <a:latin typeface="ITC Stone Sans Std Semi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18193</TotalTime>
  <Words>735</Words>
  <Application>Microsoft Office PowerPoint</Application>
  <PresentationFormat>Custom</PresentationFormat>
  <Paragraphs>111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Blank Presentation</vt:lpstr>
      <vt:lpstr>Challenges of Borehole Communication  in Oil Wells</vt:lpstr>
      <vt:lpstr>Extraction of Oil and Gas</vt:lpstr>
      <vt:lpstr>Why Logging While Drilling?</vt:lpstr>
      <vt:lpstr>Telemetry Methods</vt:lpstr>
      <vt:lpstr>Wireless Telemetry Using Acoustic Waves</vt:lpstr>
      <vt:lpstr>Acoustic Wave Propagation in Drill Strings</vt:lpstr>
      <vt:lpstr>Acoustic Wave Propagation in Drill Strings (cont’d)</vt:lpstr>
      <vt:lpstr>Drill String Channel Model Using Transfer Matrix Method</vt:lpstr>
      <vt:lpstr>Additive Noise</vt:lpstr>
      <vt:lpstr>Laboratory Setup </vt:lpstr>
      <vt:lpstr>Excited one end of the drill-string using a steel tool</vt:lpstr>
      <vt:lpstr>Excited one end of the drill-string using a steel tool (cont’d)</vt:lpstr>
      <vt:lpstr>Drill-string with a tool-joint added to the receiver pipe’s end </vt:lpstr>
      <vt:lpstr>Drill-string with a tool-joint added to the receiver pipe’s end (cont’d)</vt:lpstr>
      <vt:lpstr>Ultrasonic Actuator </vt:lpstr>
      <vt:lpstr>Ultrasonic Actuator (cont’d) </vt:lpstr>
      <vt:lpstr>Work in Progress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Communication Along Drill-String Using Acoustic Waves</dc:title>
  <dc:creator>Ali Alenezi</dc:creator>
  <cp:lastModifiedBy>Bosco Kathleen</cp:lastModifiedBy>
  <cp:revision>135</cp:revision>
  <dcterms:created xsi:type="dcterms:W3CDTF">2014-09-29T00:11:43Z</dcterms:created>
  <dcterms:modified xsi:type="dcterms:W3CDTF">2016-04-12T17:02:37Z</dcterms:modified>
</cp:coreProperties>
</file>