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7" r:id="rId4"/>
    <p:sldId id="268" r:id="rId5"/>
    <p:sldId id="269" r:id="rId6"/>
    <p:sldId id="266" r:id="rId7"/>
    <p:sldId id="265" r:id="rId8"/>
    <p:sldId id="257" r:id="rId9"/>
    <p:sldId id="261" r:id="rId10"/>
    <p:sldId id="262" r:id="rId11"/>
    <p:sldId id="263" r:id="rId12"/>
    <p:sldId id="25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396" autoAdjust="0"/>
    <p:restoredTop sz="94660"/>
  </p:normalViewPr>
  <p:slideViewPr>
    <p:cSldViewPr snapToGrid="0">
      <p:cViewPr varScale="1">
        <p:scale>
          <a:sx n="113" d="100"/>
          <a:sy n="113" d="100"/>
        </p:scale>
        <p:origin x="11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4177BB1-154F-4DEA-BED9-24FFF386DCB0}" type="datetimeFigureOut">
              <a:rPr lang="en-GB" smtClean="0"/>
              <a:t>27/10/2017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35E8344-304F-42E7-B3E8-DA959C133A64}" type="slidenum">
              <a:rPr lang="en-GB" smtClean="0"/>
              <a:t>‹#›</a:t>
            </a:fld>
            <a:endParaRPr lang="en-GB" dirty="0"/>
          </a:p>
        </p:txBody>
      </p:sp>
    </p:spTree>
    <p:extLst>
      <p:ext uri="{BB962C8B-B14F-4D97-AF65-F5344CB8AC3E}">
        <p14:creationId xmlns:p14="http://schemas.microsoft.com/office/powerpoint/2010/main" val="1669649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177BB1-154F-4DEA-BED9-24FFF386DCB0}" type="datetimeFigureOut">
              <a:rPr lang="en-GB" smtClean="0"/>
              <a:t>27/10/2017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35E8344-304F-42E7-B3E8-DA959C133A64}" type="slidenum">
              <a:rPr lang="en-GB" smtClean="0"/>
              <a:t>‹#›</a:t>
            </a:fld>
            <a:endParaRPr lang="en-GB" dirty="0"/>
          </a:p>
        </p:txBody>
      </p:sp>
    </p:spTree>
    <p:extLst>
      <p:ext uri="{BB962C8B-B14F-4D97-AF65-F5344CB8AC3E}">
        <p14:creationId xmlns:p14="http://schemas.microsoft.com/office/powerpoint/2010/main" val="3985620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177BB1-154F-4DEA-BED9-24FFF386DCB0}" type="datetimeFigureOut">
              <a:rPr lang="en-GB" smtClean="0"/>
              <a:t>27/10/2017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35E8344-304F-42E7-B3E8-DA959C133A64}" type="slidenum">
              <a:rPr lang="en-GB" smtClean="0"/>
              <a:t>‹#›</a:t>
            </a:fld>
            <a:endParaRPr lang="en-GB" dirty="0"/>
          </a:p>
        </p:txBody>
      </p:sp>
    </p:spTree>
    <p:extLst>
      <p:ext uri="{BB962C8B-B14F-4D97-AF65-F5344CB8AC3E}">
        <p14:creationId xmlns:p14="http://schemas.microsoft.com/office/powerpoint/2010/main" val="4061029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177BB1-154F-4DEA-BED9-24FFF386DCB0}" type="datetimeFigureOut">
              <a:rPr lang="en-GB" smtClean="0"/>
              <a:t>27/10/2017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35E8344-304F-42E7-B3E8-DA959C133A64}" type="slidenum">
              <a:rPr lang="en-GB" smtClean="0"/>
              <a:t>‹#›</a:t>
            </a:fld>
            <a:endParaRPr lang="en-GB" dirty="0"/>
          </a:p>
        </p:txBody>
      </p:sp>
    </p:spTree>
    <p:extLst>
      <p:ext uri="{BB962C8B-B14F-4D97-AF65-F5344CB8AC3E}">
        <p14:creationId xmlns:p14="http://schemas.microsoft.com/office/powerpoint/2010/main" val="1462569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177BB1-154F-4DEA-BED9-24FFF386DCB0}" type="datetimeFigureOut">
              <a:rPr lang="en-GB" smtClean="0"/>
              <a:t>27/10/2017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35E8344-304F-42E7-B3E8-DA959C133A64}" type="slidenum">
              <a:rPr lang="en-GB" smtClean="0"/>
              <a:t>‹#›</a:t>
            </a:fld>
            <a:endParaRPr lang="en-GB" dirty="0"/>
          </a:p>
        </p:txBody>
      </p:sp>
    </p:spTree>
    <p:extLst>
      <p:ext uri="{BB962C8B-B14F-4D97-AF65-F5344CB8AC3E}">
        <p14:creationId xmlns:p14="http://schemas.microsoft.com/office/powerpoint/2010/main" val="91155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177BB1-154F-4DEA-BED9-24FFF386DCB0}" type="datetimeFigureOut">
              <a:rPr lang="en-GB" smtClean="0"/>
              <a:t>27/10/2017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35E8344-304F-42E7-B3E8-DA959C133A64}" type="slidenum">
              <a:rPr lang="en-GB" smtClean="0"/>
              <a:t>‹#›</a:t>
            </a:fld>
            <a:endParaRPr lang="en-GB" dirty="0"/>
          </a:p>
        </p:txBody>
      </p:sp>
    </p:spTree>
    <p:extLst>
      <p:ext uri="{BB962C8B-B14F-4D97-AF65-F5344CB8AC3E}">
        <p14:creationId xmlns:p14="http://schemas.microsoft.com/office/powerpoint/2010/main" val="681014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4177BB1-154F-4DEA-BED9-24FFF386DCB0}" type="datetimeFigureOut">
              <a:rPr lang="en-GB" smtClean="0"/>
              <a:t>27/10/2017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35E8344-304F-42E7-B3E8-DA959C133A64}" type="slidenum">
              <a:rPr lang="en-GB" smtClean="0"/>
              <a:t>‹#›</a:t>
            </a:fld>
            <a:endParaRPr lang="en-GB" dirty="0"/>
          </a:p>
        </p:txBody>
      </p:sp>
    </p:spTree>
    <p:extLst>
      <p:ext uri="{BB962C8B-B14F-4D97-AF65-F5344CB8AC3E}">
        <p14:creationId xmlns:p14="http://schemas.microsoft.com/office/powerpoint/2010/main" val="3689704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177BB1-154F-4DEA-BED9-24FFF386DCB0}" type="datetimeFigureOut">
              <a:rPr lang="en-GB" smtClean="0"/>
              <a:t>27/10/2017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35E8344-304F-42E7-B3E8-DA959C133A64}" type="slidenum">
              <a:rPr lang="en-GB" smtClean="0"/>
              <a:t>‹#›</a:t>
            </a:fld>
            <a:endParaRPr lang="en-GB" dirty="0"/>
          </a:p>
        </p:txBody>
      </p:sp>
    </p:spTree>
    <p:extLst>
      <p:ext uri="{BB962C8B-B14F-4D97-AF65-F5344CB8AC3E}">
        <p14:creationId xmlns:p14="http://schemas.microsoft.com/office/powerpoint/2010/main" val="980686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77BB1-154F-4DEA-BED9-24FFF386DCB0}" type="datetimeFigureOut">
              <a:rPr lang="en-GB" smtClean="0"/>
              <a:t>27/10/2017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35E8344-304F-42E7-B3E8-DA959C133A64}" type="slidenum">
              <a:rPr lang="en-GB" smtClean="0"/>
              <a:t>‹#›</a:t>
            </a:fld>
            <a:endParaRPr lang="en-GB" dirty="0"/>
          </a:p>
        </p:txBody>
      </p:sp>
    </p:spTree>
    <p:extLst>
      <p:ext uri="{BB962C8B-B14F-4D97-AF65-F5344CB8AC3E}">
        <p14:creationId xmlns:p14="http://schemas.microsoft.com/office/powerpoint/2010/main" val="1115044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177BB1-154F-4DEA-BED9-24FFF386DCB0}" type="datetimeFigureOut">
              <a:rPr lang="en-GB" smtClean="0"/>
              <a:t>27/10/2017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35E8344-304F-42E7-B3E8-DA959C133A64}" type="slidenum">
              <a:rPr lang="en-GB" smtClean="0"/>
              <a:t>‹#›</a:t>
            </a:fld>
            <a:endParaRPr lang="en-GB" dirty="0"/>
          </a:p>
        </p:txBody>
      </p:sp>
    </p:spTree>
    <p:extLst>
      <p:ext uri="{BB962C8B-B14F-4D97-AF65-F5344CB8AC3E}">
        <p14:creationId xmlns:p14="http://schemas.microsoft.com/office/powerpoint/2010/main" val="2912087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177BB1-154F-4DEA-BED9-24FFF386DCB0}" type="datetimeFigureOut">
              <a:rPr lang="en-GB" smtClean="0"/>
              <a:t>27/10/2017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35E8344-304F-42E7-B3E8-DA959C133A64}" type="slidenum">
              <a:rPr lang="en-GB" smtClean="0"/>
              <a:t>‹#›</a:t>
            </a:fld>
            <a:endParaRPr lang="en-GB" dirty="0"/>
          </a:p>
        </p:txBody>
      </p:sp>
    </p:spTree>
    <p:extLst>
      <p:ext uri="{BB962C8B-B14F-4D97-AF65-F5344CB8AC3E}">
        <p14:creationId xmlns:p14="http://schemas.microsoft.com/office/powerpoint/2010/main" val="2621329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177BB1-154F-4DEA-BED9-24FFF386DCB0}" type="datetimeFigureOut">
              <a:rPr lang="en-GB" smtClean="0"/>
              <a:t>27/10/2017</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5E8344-304F-42E7-B3E8-DA959C133A64}" type="slidenum">
              <a:rPr lang="en-GB" smtClean="0"/>
              <a:t>‹#›</a:t>
            </a:fld>
            <a:endParaRPr lang="en-GB" dirty="0"/>
          </a:p>
        </p:txBody>
      </p:sp>
    </p:spTree>
    <p:extLst>
      <p:ext uri="{BB962C8B-B14F-4D97-AF65-F5344CB8AC3E}">
        <p14:creationId xmlns:p14="http://schemas.microsoft.com/office/powerpoint/2010/main" val="596153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566333"/>
            <a:ext cx="9626600" cy="1130830"/>
          </a:xfrm>
        </p:spPr>
        <p:txBody>
          <a:bodyPr>
            <a:normAutofit/>
          </a:bodyPr>
          <a:lstStyle/>
          <a:p>
            <a:r>
              <a:rPr lang="en-US" sz="3600" dirty="0" smtClean="0">
                <a:latin typeface="Times New Roman" panose="02020603050405020304" pitchFamily="18" charset="0"/>
                <a:cs typeface="Times New Roman" panose="02020603050405020304" pitchFamily="18" charset="0"/>
              </a:rPr>
              <a:t>Economic booms with and without capital controls: A case study of Iceland</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087966" y="2929467"/>
            <a:ext cx="9144000" cy="1498599"/>
          </a:xfrm>
        </p:spPr>
        <p:txBody>
          <a:bodyPr/>
          <a:lstStyle/>
          <a:p>
            <a:endParaRPr lang="is-IS" dirty="0" smtClean="0"/>
          </a:p>
          <a:p>
            <a:r>
              <a:rPr lang="en-US" dirty="0" smtClean="0">
                <a:latin typeface="Times New Roman" panose="02020603050405020304" pitchFamily="18" charset="0"/>
                <a:cs typeface="Times New Roman" panose="02020603050405020304" pitchFamily="18" charset="0"/>
              </a:rPr>
              <a:t>Gylfi Zoega</a:t>
            </a:r>
          </a:p>
          <a:p>
            <a:r>
              <a:rPr lang="en-US" dirty="0" smtClean="0">
                <a:latin typeface="Times New Roman" panose="02020603050405020304" pitchFamily="18" charset="0"/>
                <a:cs typeface="Times New Roman" panose="02020603050405020304" pitchFamily="18" charset="0"/>
              </a:rPr>
              <a:t>University of Iceland and </a:t>
            </a:r>
            <a:r>
              <a:rPr lang="en-US" dirty="0" smtClean="0">
                <a:latin typeface="Times New Roman" panose="02020603050405020304" pitchFamily="18" charset="0"/>
                <a:cs typeface="Times New Roman" panose="02020603050405020304" pitchFamily="18" charset="0"/>
              </a:rPr>
              <a:t>Birkbeck</a:t>
            </a:r>
            <a:r>
              <a:rPr lang="en-US" dirty="0" smtClean="0">
                <a:latin typeface="Times New Roman" panose="02020603050405020304" pitchFamily="18" charset="0"/>
                <a:cs typeface="Times New Roman" panose="02020603050405020304" pitchFamily="18" charset="0"/>
              </a:rPr>
              <a:t> College, London</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5" name="TextBox 4"/>
          <p:cNvSpPr txBox="1"/>
          <p:nvPr/>
        </p:nvSpPr>
        <p:spPr>
          <a:xfrm>
            <a:off x="4720166" y="5088466"/>
            <a:ext cx="2269067" cy="892552"/>
          </a:xfrm>
          <a:prstGeom prst="rect">
            <a:avLst/>
          </a:prstGeom>
          <a:noFill/>
        </p:spPr>
        <p:txBody>
          <a:bodyPr wrap="square" rtlCol="0">
            <a:spAutoFit/>
          </a:bodyPr>
          <a:lstStyle/>
          <a:p>
            <a:r>
              <a:rPr kumimoji="0" lang="en-US"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Leir Retreat Center</a:t>
            </a:r>
          </a:p>
          <a:p>
            <a:pPr algn="ctr"/>
            <a:r>
              <a:rPr lang="en-US" altLang="en-US" sz="1600" dirty="0" smtClean="0">
                <a:latin typeface="Times New Roman" panose="02020603050405020304" pitchFamily="18" charset="0"/>
                <a:cs typeface="Times New Roman" panose="02020603050405020304" pitchFamily="18" charset="0"/>
              </a:rPr>
              <a:t>3-4 November 2017</a:t>
            </a:r>
            <a:r>
              <a:rPr kumimoji="0" lang="en-GB"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endParaRPr lang="en-GB" dirty="0"/>
          </a:p>
        </p:txBody>
      </p:sp>
    </p:spTree>
    <p:extLst>
      <p:ext uri="{BB962C8B-B14F-4D97-AF65-F5344CB8AC3E}">
        <p14:creationId xmlns:p14="http://schemas.microsoft.com/office/powerpoint/2010/main" val="41849963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MB172-IV-22"/>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772318" y="931333"/>
            <a:ext cx="4121415" cy="5245630"/>
          </a:xfrm>
          <a:prstGeom prst="rect">
            <a:avLst/>
          </a:prstGeom>
          <a:noFill/>
          <a:ln>
            <a:noFill/>
          </a:ln>
        </p:spPr>
      </p:pic>
      <p:pic>
        <p:nvPicPr>
          <p:cNvPr id="13" name="Content Placeholder 6" descr="MB172-III-14"/>
          <p:cNvPicPr>
            <a:picLocks noGrp="1" noChangeAspect="1"/>
          </p:cNvPicPr>
          <p:nvPr isPhoto="1">
            <p:ph idx="1"/>
          </p:nvPr>
        </p:nvPicPr>
        <p:blipFill>
          <a:blip r:embed="rId3">
            <a:lum/>
            <a:extLst>
              <a:ext uri="{28A0092B-C50C-407E-A947-70E740481C1C}">
                <a14:useLocalDpi xmlns:a14="http://schemas.microsoft.com/office/drawing/2010/main" val="0"/>
              </a:ext>
            </a:extLst>
          </a:blip>
          <a:stretch>
            <a:fillRect/>
          </a:stretch>
        </p:blipFill>
        <p:spPr>
          <a:xfrm>
            <a:off x="5983025" y="931333"/>
            <a:ext cx="3866617" cy="4600576"/>
          </a:xfrm>
          <a:prstGeom prst="rect">
            <a:avLst/>
          </a:prstGeom>
          <a:noFill/>
          <a:ln>
            <a:noFill/>
          </a:ln>
        </p:spPr>
      </p:pic>
    </p:spTree>
    <p:extLst>
      <p:ext uri="{BB962C8B-B14F-4D97-AF65-F5344CB8AC3E}">
        <p14:creationId xmlns:p14="http://schemas.microsoft.com/office/powerpoint/2010/main" val="3578458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MB172-III-9"/>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4032664" y="809652"/>
            <a:ext cx="3817937" cy="5218615"/>
          </a:xfrm>
          <a:prstGeom prst="rect">
            <a:avLst/>
          </a:prstGeom>
          <a:noFill/>
          <a:ln>
            <a:noFill/>
          </a:ln>
        </p:spPr>
      </p:pic>
      <p:sp>
        <p:nvSpPr>
          <p:cNvPr id="9" name="Content Placeholder 8"/>
          <p:cNvSpPr>
            <a:spLocks noGrp="1"/>
          </p:cNvSpPr>
          <p:nvPr>
            <p:ph idx="1"/>
          </p:nvPr>
        </p:nvSpPr>
        <p:spPr/>
        <p:txBody>
          <a:bodyPr/>
          <a:lstStyle/>
          <a:p>
            <a:endParaRPr lang="en-GB" dirty="0"/>
          </a:p>
        </p:txBody>
      </p:sp>
    </p:spTree>
    <p:extLst>
      <p:ext uri="{BB962C8B-B14F-4D97-AF65-F5344CB8AC3E}">
        <p14:creationId xmlns:p14="http://schemas.microsoft.com/office/powerpoint/2010/main" val="38765381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55601"/>
            <a:ext cx="9144000" cy="5731932"/>
          </a:xfrm>
        </p:spPr>
        <p:txBody>
          <a:bodyPr>
            <a:normAutofit lnSpcReduction="10000"/>
          </a:bodyPr>
          <a:lstStyle/>
          <a:p>
            <a:pPr algn="l"/>
            <a:endParaRPr lang="is-IS" dirty="0" smtClean="0"/>
          </a:p>
          <a:p>
            <a:pPr algn="l"/>
            <a:r>
              <a:rPr lang="en-US" b="1" dirty="0" smtClean="0">
                <a:latin typeface="Times New Roman" panose="02020603050405020304" pitchFamily="18" charset="0"/>
                <a:cs typeface="Times New Roman" panose="02020603050405020304" pitchFamily="18" charset="0"/>
              </a:rPr>
              <a:t>Concluding thoughts</a:t>
            </a:r>
          </a:p>
          <a:p>
            <a:pPr algn="l"/>
            <a:endParaRPr lang="en-US"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Capital controls in the form of a tax on the buying of domestic bonds by foreign residents has enabled Iceland to have relatively high interest rates.</a:t>
            </a:r>
          </a:p>
          <a:p>
            <a:pPr marL="342900" indent="-342900" algn="l">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The high interest rates have accompanied deleveraging by households, firms and the government as well as a turn from a negative to a positive net investment position.</a:t>
            </a:r>
          </a:p>
          <a:p>
            <a:pPr marL="342900" indent="-342900" algn="l">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The elevation of the real exchange rate is caused by an increase in exports (tourism), an improvement in the terms of trade and record domestic savings, not by capital inflows.</a:t>
            </a:r>
          </a:p>
          <a:p>
            <a:pPr marL="342900" indent="-342900" algn="l">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The current account has been in surplus for eight consecutive years, which is unique in the country’s history.</a:t>
            </a:r>
          </a:p>
          <a:p>
            <a:pPr marL="342900" indent="-342900" algn="l">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The current expansion has lasted eight years, the longest in history.</a:t>
            </a:r>
          </a:p>
          <a:p>
            <a:pPr algn="l"/>
            <a:endParaRPr lang="en-US" dirty="0" smtClean="0">
              <a:latin typeface="Times New Roman" panose="02020603050405020304" pitchFamily="18" charset="0"/>
              <a:cs typeface="Times New Roman" panose="02020603050405020304" pitchFamily="18" charset="0"/>
            </a:endParaRPr>
          </a:p>
          <a:p>
            <a:pPr algn="l"/>
            <a:endParaRPr lang="en-US" dirty="0">
              <a:latin typeface="Times New Roman" panose="02020603050405020304" pitchFamily="18" charset="0"/>
              <a:cs typeface="Times New Roman" panose="02020603050405020304" pitchFamily="18" charset="0"/>
            </a:endParaRPr>
          </a:p>
          <a:p>
            <a:pPr algn="l"/>
            <a:endParaRPr lang="en-US" dirty="0" smtClean="0">
              <a:latin typeface="Times New Roman" panose="02020603050405020304" pitchFamily="18" charset="0"/>
              <a:cs typeface="Times New Roman" panose="02020603050405020304" pitchFamily="18" charset="0"/>
            </a:endParaRPr>
          </a:p>
          <a:p>
            <a:pPr algn="l"/>
            <a:endParaRPr lang="en-GB" dirty="0"/>
          </a:p>
        </p:txBody>
      </p:sp>
    </p:spTree>
    <p:extLst>
      <p:ext uri="{BB962C8B-B14F-4D97-AF65-F5344CB8AC3E}">
        <p14:creationId xmlns:p14="http://schemas.microsoft.com/office/powerpoint/2010/main" val="1771255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3600" y="626533"/>
            <a:ext cx="10515600" cy="5550430"/>
          </a:xfrm>
        </p:spPr>
        <p:txBody>
          <a:bodyPr/>
          <a:lstStyle/>
          <a:p>
            <a:pPr marL="0" indent="0">
              <a:buNone/>
            </a:pPr>
            <a:endParaRPr lang="is-IS" dirty="0" smtClean="0"/>
          </a:p>
          <a:p>
            <a:pPr marL="0" indent="0">
              <a:buNone/>
            </a:pPr>
            <a:r>
              <a:rPr lang="en-US" sz="2400" b="1" dirty="0" smtClean="0">
                <a:latin typeface="Times New Roman" panose="02020603050405020304" pitchFamily="18" charset="0"/>
                <a:cs typeface="Times New Roman" panose="02020603050405020304" pitchFamily="18" charset="0"/>
              </a:rPr>
              <a:t>Two economic booms:</a:t>
            </a:r>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2003-2008:  </a:t>
            </a:r>
          </a:p>
          <a:p>
            <a:pPr marL="0" indent="0">
              <a:buNone/>
            </a:pPr>
            <a:r>
              <a:rPr lang="en-US" sz="2400" dirty="0" smtClean="0">
                <a:latin typeface="Times New Roman" panose="02020603050405020304" pitchFamily="18" charset="0"/>
                <a:cs typeface="Times New Roman" panose="02020603050405020304" pitchFamily="18" charset="0"/>
              </a:rPr>
              <a:t>Interest rates raised to stem domestic demand but free flow of capital and foreign currency borrowing allowed. Banks required to have an FX balance on their books.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2010-2017:</a:t>
            </a:r>
          </a:p>
          <a:p>
            <a:pPr marL="0" indent="0">
              <a:buNone/>
            </a:pPr>
            <a:r>
              <a:rPr lang="en-US" sz="2400" dirty="0" smtClean="0">
                <a:latin typeface="Times New Roman" panose="02020603050405020304" pitchFamily="18" charset="0"/>
                <a:cs typeface="Times New Roman" panose="02020603050405020304" pitchFamily="18" charset="0"/>
              </a:rPr>
              <a:t>Interest rates raised to lower the growth of domestic demand and increase domestic savings but capital controls imposed. Capital account closed until 2016 and an “Aliber tax” imposed in June 2016 (foreign residents have to deposit 40% of investment in domestic bonds into an interest-free account at the central bank).</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2795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740334541"/>
              </p:ext>
            </p:extLst>
          </p:nvPr>
        </p:nvGraphicFramePr>
        <p:xfrm>
          <a:off x="3509161" y="1782308"/>
          <a:ext cx="4857750" cy="3181350"/>
        </p:xfrm>
        <a:graphic>
          <a:graphicData uri="http://schemas.openxmlformats.org/presentationml/2006/ole">
            <mc:AlternateContent xmlns:mc="http://schemas.openxmlformats.org/markup-compatibility/2006">
              <mc:Choice xmlns:v="urn:schemas-microsoft-com:vml" Requires="v">
                <p:oleObj spid="_x0000_s1047" name="EViews" r:id="rId3" imgW="4857635" imgH="3181316" progId="EViews.Workfile.2">
                  <p:embed/>
                </p:oleObj>
              </mc:Choice>
              <mc:Fallback>
                <p:oleObj name="EViews" r:id="rId3" imgW="4857635" imgH="3181316" progId="EViews.Workfile.2">
                  <p:embed/>
                  <p:pic>
                    <p:nvPicPr>
                      <p:cNvPr id="0" name=""/>
                      <p:cNvPicPr/>
                      <p:nvPr/>
                    </p:nvPicPr>
                    <p:blipFill>
                      <a:blip r:embed="rId4"/>
                      <a:stretch>
                        <a:fillRect/>
                      </a:stretch>
                    </p:blipFill>
                    <p:spPr>
                      <a:xfrm>
                        <a:off x="3509161" y="1782308"/>
                        <a:ext cx="4857750" cy="3181350"/>
                      </a:xfrm>
                      <a:prstGeom prst="rect">
                        <a:avLst/>
                      </a:prstGeom>
                    </p:spPr>
                  </p:pic>
                </p:oleObj>
              </mc:Fallback>
            </mc:AlternateContent>
          </a:graphicData>
        </a:graphic>
      </p:graphicFrame>
      <p:sp>
        <p:nvSpPr>
          <p:cNvPr id="5" name="Rectangle 11"/>
          <p:cNvSpPr>
            <a:spLocks noChangeArrowheads="1"/>
          </p:cNvSpPr>
          <p:nvPr/>
        </p:nvSpPr>
        <p:spPr bwMode="auto">
          <a:xfrm>
            <a:off x="6347896" y="1912937"/>
            <a:ext cx="1163757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424750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41070" y="1222905"/>
            <a:ext cx="6791325" cy="40195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64870" y="660400"/>
            <a:ext cx="355600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Share prices (IMF-IFS)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0801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9800" y="2658534"/>
            <a:ext cx="4838700" cy="25908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149600" y="1906119"/>
            <a:ext cx="6096000" cy="281103"/>
          </a:xfrm>
          <a:prstGeom prst="rect">
            <a:avLst/>
          </a:prstGeom>
        </p:spPr>
        <p:txBody>
          <a:bodyPr>
            <a:spAutoFit/>
          </a:bodyPr>
          <a:lstStyle/>
          <a:p>
            <a:pPr marL="180340" indent="97155" algn="just">
              <a:lnSpc>
                <a:spcPts val="1400"/>
              </a:lnSpc>
              <a:spcAft>
                <a:spcPts val="300"/>
              </a:spcAft>
            </a:pPr>
            <a:r>
              <a:rPr lang="en-GB" sz="1600" dirty="0" smtClean="0">
                <a:effectLst/>
                <a:latin typeface="Times New Roman" panose="02020603050405020304" pitchFamily="18" charset="0"/>
                <a:ea typeface="Times New Roman" panose="02020603050405020304" pitchFamily="18" charset="0"/>
              </a:rPr>
              <a:t>Stock prices and the share of leveraged stock</a:t>
            </a:r>
          </a:p>
        </p:txBody>
      </p:sp>
    </p:spTree>
    <p:extLst>
      <p:ext uri="{BB962C8B-B14F-4D97-AF65-F5344CB8AC3E}">
        <p14:creationId xmlns:p14="http://schemas.microsoft.com/office/powerpoint/2010/main" val="4102330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B172-IV-2"/>
          <p:cNvPicPr>
            <a:picLocks noGrp="1" noChangeAspect="1"/>
          </p:cNvPicPr>
          <p:nvPr isPhoto="1">
            <p:ph idx="1"/>
          </p:nvPr>
        </p:nvPicPr>
        <p:blipFill>
          <a:blip r:embed="rId2">
            <a:lum/>
            <a:extLst>
              <a:ext uri="{28A0092B-C50C-407E-A947-70E740481C1C}">
                <a14:useLocalDpi xmlns:a14="http://schemas.microsoft.com/office/drawing/2010/main" val="0"/>
              </a:ext>
            </a:extLst>
          </a:blip>
          <a:stretch>
            <a:fillRect/>
          </a:stretch>
        </p:blipFill>
        <p:spPr>
          <a:xfrm>
            <a:off x="6619055" y="762000"/>
            <a:ext cx="4237087" cy="4468755"/>
          </a:xfrm>
          <a:prstGeom prst="rect">
            <a:avLst/>
          </a:prstGeom>
          <a:noFill/>
          <a:ln>
            <a:noFill/>
          </a:ln>
        </p:spPr>
      </p:pic>
      <p:pic>
        <p:nvPicPr>
          <p:cNvPr id="5" name="Picture 4" descr="MB172-IV-20"/>
          <p:cNvPicPr>
            <a:picLocks noGrp="1" noChangeAspect="1"/>
          </p:cNvPicPr>
          <p:nvPr isPhoto="1"/>
        </p:nvPicPr>
        <p:blipFill>
          <a:blip r:embed="rId3">
            <a:lum/>
            <a:extLst>
              <a:ext uri="{28A0092B-C50C-407E-A947-70E740481C1C}">
                <a14:useLocalDpi xmlns:a14="http://schemas.microsoft.com/office/drawing/2010/main" val="0"/>
              </a:ext>
            </a:extLst>
          </a:blip>
          <a:stretch>
            <a:fillRect/>
          </a:stretch>
        </p:blipFill>
        <p:spPr>
          <a:xfrm>
            <a:off x="1382714" y="762000"/>
            <a:ext cx="4143375" cy="5486400"/>
          </a:xfrm>
          <a:prstGeom prst="rect">
            <a:avLst/>
          </a:prstGeom>
          <a:noFill/>
          <a:ln>
            <a:noFill/>
          </a:ln>
        </p:spPr>
      </p:pic>
    </p:spTree>
    <p:extLst>
      <p:ext uri="{BB962C8B-B14F-4D97-AF65-F5344CB8AC3E}">
        <p14:creationId xmlns:p14="http://schemas.microsoft.com/office/powerpoint/2010/main" val="1287899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MB092-III-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1779" y="413808"/>
            <a:ext cx="4005262" cy="564515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idx="1"/>
          </p:nvPr>
        </p:nvSpPr>
        <p:spPr/>
        <p:txBody>
          <a:bodyPr/>
          <a:lstStyle/>
          <a:p>
            <a:endParaRPr lang="en-GB" dirty="0"/>
          </a:p>
        </p:txBody>
      </p:sp>
      <p:pic>
        <p:nvPicPr>
          <p:cNvPr id="7" name="Picture 6" descr="MB172-III-3"/>
          <p:cNvPicPr>
            <a:picLocks noGrp="1" noChangeAspect="1"/>
          </p:cNvPicPr>
          <p:nvPr isPhoto="1"/>
        </p:nvPicPr>
        <p:blipFill>
          <a:blip r:embed="rId3">
            <a:lum/>
            <a:extLst>
              <a:ext uri="{28A0092B-C50C-407E-A947-70E740481C1C}">
                <a14:useLocalDpi xmlns:a14="http://schemas.microsoft.com/office/drawing/2010/main" val="0"/>
              </a:ext>
            </a:extLst>
          </a:blip>
          <a:stretch>
            <a:fillRect/>
          </a:stretch>
        </p:blipFill>
        <p:spPr>
          <a:xfrm>
            <a:off x="6325659" y="555624"/>
            <a:ext cx="4435475" cy="4905376"/>
          </a:xfrm>
          <a:prstGeom prst="rect">
            <a:avLst/>
          </a:prstGeom>
          <a:noFill/>
          <a:ln>
            <a:noFill/>
          </a:ln>
        </p:spPr>
      </p:pic>
    </p:spTree>
    <p:extLst>
      <p:ext uri="{BB962C8B-B14F-4D97-AF65-F5344CB8AC3E}">
        <p14:creationId xmlns:p14="http://schemas.microsoft.com/office/powerpoint/2010/main" val="2679837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75808"/>
          </a:xfrm>
        </p:spPr>
        <p:txBody>
          <a:bodyPr/>
          <a:lstStyle/>
          <a:p>
            <a:endParaRPr lang="en-GB" dirty="0"/>
          </a:p>
        </p:txBody>
      </p:sp>
      <p:pic>
        <p:nvPicPr>
          <p:cNvPr id="4" name="Picture 3" descr="MB172-II-12"/>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6096000" y="690563"/>
            <a:ext cx="4832350" cy="5486400"/>
          </a:xfrm>
          <a:prstGeom prst="rect">
            <a:avLst/>
          </a:prstGeom>
          <a:noFill/>
          <a:ln>
            <a:noFill/>
          </a:ln>
        </p:spPr>
      </p:pic>
      <p:pic>
        <p:nvPicPr>
          <p:cNvPr id="5" name="Content Placeholder 3" descr="MB172-III-6"/>
          <p:cNvPicPr>
            <a:picLocks noGrp="1" noChangeAspect="1"/>
          </p:cNvPicPr>
          <p:nvPr isPhoto="1">
            <p:ph idx="1"/>
          </p:nvPr>
        </p:nvPicPr>
        <p:blipFill>
          <a:blip r:embed="rId3">
            <a:lum/>
            <a:extLst>
              <a:ext uri="{28A0092B-C50C-407E-A947-70E740481C1C}">
                <a14:useLocalDpi xmlns:a14="http://schemas.microsoft.com/office/drawing/2010/main" val="0"/>
              </a:ext>
            </a:extLst>
          </a:blip>
          <a:stretch>
            <a:fillRect/>
          </a:stretch>
        </p:blipFill>
        <p:spPr>
          <a:xfrm>
            <a:off x="1234261" y="801158"/>
            <a:ext cx="4091272" cy="5760509"/>
          </a:xfrm>
          <a:prstGeom prst="rect">
            <a:avLst/>
          </a:prstGeom>
          <a:noFill/>
          <a:ln>
            <a:noFill/>
          </a:ln>
        </p:spPr>
      </p:pic>
    </p:spTree>
    <p:extLst>
      <p:ext uri="{BB962C8B-B14F-4D97-AF65-F5344CB8AC3E}">
        <p14:creationId xmlns:p14="http://schemas.microsoft.com/office/powerpoint/2010/main" val="28023061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0213" y="1408513"/>
            <a:ext cx="3382242" cy="4351338"/>
          </a:xfrm>
          <a:prstGeom prst="rect">
            <a:avLst/>
          </a:prstGeom>
        </p:spPr>
      </p:pic>
      <p:pic>
        <p:nvPicPr>
          <p:cNvPr id="8" name="Picture 7" descr="MB172-IV-16"/>
          <p:cNvPicPr>
            <a:picLocks noGrp="1" noChangeAspect="1"/>
          </p:cNvPicPr>
          <p:nvPr isPhoto="1"/>
        </p:nvPicPr>
        <p:blipFill>
          <a:blip r:embed="rId3">
            <a:lum/>
            <a:extLst>
              <a:ext uri="{28A0092B-C50C-407E-A947-70E740481C1C}">
                <a14:useLocalDpi xmlns:a14="http://schemas.microsoft.com/office/drawing/2010/main" val="0"/>
              </a:ext>
            </a:extLst>
          </a:blip>
          <a:stretch>
            <a:fillRect/>
          </a:stretch>
        </p:blipFill>
        <p:spPr>
          <a:xfrm>
            <a:off x="4036388" y="1536711"/>
            <a:ext cx="3619500" cy="3669241"/>
          </a:xfrm>
          <a:prstGeom prst="rect">
            <a:avLst/>
          </a:prstGeom>
          <a:noFill/>
          <a:ln>
            <a:noFill/>
          </a:ln>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54434" y="1408513"/>
            <a:ext cx="3797299" cy="3550967"/>
          </a:xfrm>
          <a:prstGeom prst="rect">
            <a:avLst/>
          </a:prstGeom>
        </p:spPr>
      </p:pic>
    </p:spTree>
    <p:extLst>
      <p:ext uri="{BB962C8B-B14F-4D97-AF65-F5344CB8AC3E}">
        <p14:creationId xmlns:p14="http://schemas.microsoft.com/office/powerpoint/2010/main" val="1932614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2978</TotalTime>
  <Words>261</Words>
  <Application>Microsoft Office PowerPoint</Application>
  <PresentationFormat>Widescreen</PresentationFormat>
  <Paragraphs>26</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Calibri</vt:lpstr>
      <vt:lpstr>Calibri Light</vt:lpstr>
      <vt:lpstr>Times New Roman</vt:lpstr>
      <vt:lpstr>Office Theme</vt:lpstr>
      <vt:lpstr>EViews</vt:lpstr>
      <vt:lpstr>Economic booms with and without capital controls: A case study of Iceland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Gylfi Zoega</dc:creator>
  <cp:lastModifiedBy> </cp:lastModifiedBy>
  <cp:revision>23</cp:revision>
  <dcterms:created xsi:type="dcterms:W3CDTF">2017-10-27T11:24:04Z</dcterms:created>
  <dcterms:modified xsi:type="dcterms:W3CDTF">2017-10-29T13:02:52Z</dcterms:modified>
</cp:coreProperties>
</file>